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2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mis Rodriguez" initials="AR" lastIdx="5" clrIdx="0">
    <p:extLst>
      <p:ext uri="{19B8F6BF-5375-455C-9EA6-DF929625EA0E}">
        <p15:presenceInfo xmlns:p15="http://schemas.microsoft.com/office/powerpoint/2012/main" xmlns="" userId="7a4f8cd7adf5f6bd" providerId="Windows Live"/>
      </p:ext>
    </p:extLst>
  </p:cmAuthor>
  <p:cmAuthor id="2" name="Altina krasniqi" initials="Ak" lastIdx="2" clrIdx="1">
    <p:extLst>
      <p:ext uri="{19B8F6BF-5375-455C-9EA6-DF929625EA0E}">
        <p15:presenceInfo xmlns:p15="http://schemas.microsoft.com/office/powerpoint/2012/main" xmlns="" userId="e5bfd862a0423eb7" providerId="Windows Live"/>
      </p:ext>
    </p:extLst>
  </p:cmAuthor>
  <p:cmAuthor id="3" name="Marc Bertholet" initials="MB" lastIdx="5" clrIdx="2">
    <p:extLst>
      <p:ext uri="{19B8F6BF-5375-455C-9EA6-DF929625EA0E}">
        <p15:presenceInfo xmlns:p15="http://schemas.microsoft.com/office/powerpoint/2012/main" xmlns="" userId="2fdc97e5ed38fa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Grid="0">
      <p:cViewPr>
        <p:scale>
          <a:sx n="85" d="100"/>
          <a:sy n="85" d="100"/>
        </p:scale>
        <p:origin x="-15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9D0A-32E5-4588-A43D-65C05A15F729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3A6F-E6EC-4CBD-A8C0-EC52858BA25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711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788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558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993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988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286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42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544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56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62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75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866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997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850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92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F218112-F417-4FB1-8487-BE1FC68E7E12}" type="datetimeFigureOut">
              <a:rPr lang="fr-CH" smtClean="0"/>
              <a:t>13.01.2021</a:t>
            </a:fld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5EEDEC4-4A93-4A03-86CE-CA2175EB105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0252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yot.ch/Detail/la_fin_de_lage_du_petrole_du_gaz_et_du_charbon-hanggi_marcel-9782843772238?fp=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bas.ne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nielrihs.ch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5">
            <a:extLst>
              <a:ext uri="{FF2B5EF4-FFF2-40B4-BE49-F238E27FC236}">
                <a16:creationId xmlns:a16="http://schemas.microsoft.com/office/drawing/2014/main" xmlns="" id="{54047A07-72EC-41BC-A55F-C264F639FB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DFA80B69-F8CE-412B-A91D-A65BA229C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3732453"/>
          </a:xfrm>
        </p:spPr>
        <p:txBody>
          <a:bodyPr>
            <a:normAutofit/>
          </a:bodyPr>
          <a:lstStyle/>
          <a:p>
            <a:r>
              <a:rPr lang="fr-CH" dirty="0">
                <a:cs typeface="Calibri Light"/>
              </a:rPr>
              <a:t>«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4036264-BD20-424E-A9B3-29D4BD815335}"/>
              </a:ext>
            </a:extLst>
          </p:cNvPr>
          <p:cNvSpPr txBox="1"/>
          <p:nvPr/>
        </p:nvSpPr>
        <p:spPr>
          <a:xfrm>
            <a:off x="4402666" y="162188"/>
            <a:ext cx="371765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b="1" dirty="0"/>
              <a:t>Marc </a:t>
            </a:r>
            <a:r>
              <a:rPr lang="fr-FR" sz="2000" b="1" dirty="0" err="1"/>
              <a:t>Bertholet</a:t>
            </a:r>
            <a:r>
              <a:rPr lang="fr-FR" sz="2000" b="1" dirty="0"/>
              <a:t> / 2M / 2021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2C2EC3A-9A61-4222-B77D-AD2160434AA7}"/>
              </a:ext>
            </a:extLst>
          </p:cNvPr>
          <p:cNvSpPr txBox="1"/>
          <p:nvPr/>
        </p:nvSpPr>
        <p:spPr>
          <a:xfrm>
            <a:off x="4698861" y="1133198"/>
            <a:ext cx="719694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ea typeface="+mj-lt"/>
                <a:cs typeface="+mj-lt"/>
              </a:rPr>
              <a:t>PLAN</a:t>
            </a:r>
            <a:endParaRPr lang="fr-CH" sz="3200" dirty="0"/>
          </a:p>
          <a:p>
            <a:pPr algn="ctr"/>
            <a:endParaRPr lang="fr-CH" sz="3200" u="sng" dirty="0">
              <a:ea typeface="+mj-lt"/>
              <a:cs typeface="+mj-lt"/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CH" sz="3200" dirty="0" smtClean="0">
                <a:ea typeface="+mj-lt"/>
                <a:cs typeface="+mj-lt"/>
              </a:rPr>
              <a:t>Maison d’édition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CH" sz="3200" dirty="0" smtClean="0">
                <a:ea typeface="+mj-lt"/>
                <a:cs typeface="+mj-lt"/>
              </a:rPr>
              <a:t>Auteur</a:t>
            </a:r>
            <a:endParaRPr lang="fr-CH" sz="3200" dirty="0">
              <a:ea typeface="+mj-lt"/>
              <a:cs typeface="+mj-lt"/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CH" sz="3200" dirty="0" smtClean="0">
                <a:ea typeface="+mj-lt"/>
                <a:cs typeface="+mj-lt"/>
              </a:rPr>
              <a:t>Résumé </a:t>
            </a:r>
            <a:r>
              <a:rPr lang="fr-CH" sz="3200" dirty="0">
                <a:ea typeface="+mj-lt"/>
                <a:cs typeface="+mj-lt"/>
              </a:rPr>
              <a:t>du </a:t>
            </a:r>
            <a:r>
              <a:rPr lang="fr-CH" sz="3200" dirty="0" smtClean="0">
                <a:ea typeface="+mj-lt"/>
                <a:cs typeface="+mj-lt"/>
              </a:rPr>
              <a:t>chapitre</a:t>
            </a:r>
            <a:endParaRPr lang="fr-CH" dirty="0">
              <a:ea typeface="+mj-lt"/>
              <a:cs typeface="+mj-lt"/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CH" sz="3200" dirty="0" smtClean="0">
                <a:ea typeface="+mj-lt"/>
                <a:cs typeface="+mj-lt"/>
              </a:rPr>
              <a:t>Mise en perspective</a:t>
            </a:r>
            <a:endParaRPr lang="fr-CH" sz="3200" dirty="0">
              <a:ea typeface="+mj-lt"/>
              <a:cs typeface="+mj-lt"/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fr-CH" sz="3200" dirty="0" smtClean="0">
                <a:ea typeface="+mj-lt"/>
                <a:cs typeface="+mj-lt"/>
              </a:rPr>
              <a:t>Discussion débat</a:t>
            </a:r>
            <a:endParaRPr lang="fr-CH" dirty="0">
              <a:ea typeface="+mj-lt"/>
              <a:cs typeface="+mj-lt"/>
            </a:endParaRPr>
          </a:p>
          <a:p>
            <a:endParaRPr lang="fr-CH" dirty="0"/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xmlns="" id="{2BA97237-A8EB-4ECC-8EEF-31EF185D8E13}"/>
              </a:ext>
            </a:extLst>
          </p:cNvPr>
          <p:cNvSpPr txBox="1"/>
          <p:nvPr/>
        </p:nvSpPr>
        <p:spPr>
          <a:xfrm>
            <a:off x="169056" y="70858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j-lt"/>
                <a:cs typeface="+mj-lt"/>
              </a:rPr>
              <a:t>Jacques Caron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BC263614-1A79-8E4E-9F9D-2F2F2CAB1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402667" cy="6865409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E9885F8-0912-BE43-BBC0-928C073A94FD}"/>
              </a:ext>
            </a:extLst>
          </p:cNvPr>
          <p:cNvSpPr txBox="1"/>
          <p:nvPr/>
        </p:nvSpPr>
        <p:spPr>
          <a:xfrm>
            <a:off x="8846404" y="162188"/>
            <a:ext cx="3049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/>
              <a:t>Introduction, pp. 1-30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02666" y="6399672"/>
            <a:ext cx="6423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Source</a:t>
            </a:r>
            <a:r>
              <a:rPr lang="fr-CH" sz="1000" dirty="0" smtClean="0"/>
              <a:t> : </a:t>
            </a:r>
            <a:r>
              <a:rPr lang="fr-FR" sz="1000" dirty="0"/>
              <a:t>Payot, </a:t>
            </a:r>
            <a:r>
              <a:rPr lang="fr-FR" sz="1000" dirty="0">
                <a:hlinkClick r:id="rId3"/>
              </a:rPr>
              <a:t>https://</a:t>
            </a:r>
            <a:r>
              <a:rPr lang="fr-FR" sz="1000" dirty="0" smtClean="0">
                <a:hlinkClick r:id="rId3"/>
              </a:rPr>
              <a:t>www.payot.ch/Detail/la_fin_de_lage_du_petrole_du_gaz_et_du_charbon-hanggi_marcel-9782843772238?fp=1</a:t>
            </a:r>
            <a:r>
              <a:rPr lang="fr-FR" sz="1000" dirty="0" smtClean="0"/>
              <a:t>, </a:t>
            </a:r>
            <a:r>
              <a:rPr lang="fr-FR" sz="1000" dirty="0"/>
              <a:t>page consultée le 10.01.2021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val="417916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3">
            <a:extLst>
              <a:ext uri="{FF2B5EF4-FFF2-40B4-BE49-F238E27FC236}">
                <a16:creationId xmlns:a16="http://schemas.microsoft.com/office/drawing/2014/main" xmlns="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5E72CD-5278-4E63-B61D-1E99A4AA6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FFFFFF"/>
                </a:solidFill>
              </a:rPr>
              <a:t>Maison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 smtClean="0">
                <a:solidFill>
                  <a:srgbClr val="FFFFFF"/>
                </a:solidFill>
              </a:rPr>
              <a:t>d’édition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xmlns="" id="{874ED1C4-10B4-4B94-AAE0-AD4DA808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749" y="2024743"/>
            <a:ext cx="3575737" cy="4016619"/>
          </a:xfrm>
        </p:spPr>
        <p:txBody>
          <a:bodyPr>
            <a:normAutofit/>
          </a:bodyPr>
          <a:lstStyle/>
          <a:p>
            <a:r>
              <a:rPr lang="fr-CH" dirty="0">
                <a:solidFill>
                  <a:srgbClr val="FFFFFF"/>
                </a:solidFill>
              </a:rPr>
              <a:t>Politiquement </a:t>
            </a:r>
            <a:r>
              <a:rPr lang="fr-CH" dirty="0" smtClean="0">
                <a:solidFill>
                  <a:srgbClr val="FFFFFF"/>
                </a:solidFill>
              </a:rPr>
              <a:t>située </a:t>
            </a:r>
            <a:r>
              <a:rPr lang="fr-CH" dirty="0">
                <a:solidFill>
                  <a:srgbClr val="FFFFFF"/>
                </a:solidFill>
              </a:rPr>
              <a:t>à gauche</a:t>
            </a:r>
          </a:p>
          <a:p>
            <a:r>
              <a:rPr lang="fr-CH" dirty="0">
                <a:solidFill>
                  <a:srgbClr val="FFFFFF"/>
                </a:solidFill>
              </a:rPr>
              <a:t>Fondée en 1976</a:t>
            </a:r>
          </a:p>
          <a:p>
            <a:r>
              <a:rPr lang="fr-CH" dirty="0">
                <a:solidFill>
                  <a:srgbClr val="FFFFFF"/>
                </a:solidFill>
              </a:rPr>
              <a:t>350 ouvrages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C024BB6-0188-714E-AF9E-62B5C45D3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33" y="706197"/>
            <a:ext cx="3467100" cy="15621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A49FB0C-8418-A342-8E24-D39E5FA05055}"/>
              </a:ext>
            </a:extLst>
          </p:cNvPr>
          <p:cNvSpPr txBox="1"/>
          <p:nvPr/>
        </p:nvSpPr>
        <p:spPr>
          <a:xfrm>
            <a:off x="521533" y="2974493"/>
            <a:ext cx="6516501" cy="2117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dirty="0"/>
              <a:t>« Créées en 1976 par Michel </a:t>
            </a:r>
            <a:r>
              <a:rPr lang="fr-CH" dirty="0" err="1"/>
              <a:t>Glardon</a:t>
            </a:r>
            <a:r>
              <a:rPr lang="fr-CH" dirty="0"/>
              <a:t>, les Éditions d’en bas se sont imposées depuis lors comme une maison au profil affirmé, aspirant à donner la parole aux « exclu-e-s » de tous bords et à développer de nouveaux regards sur la vie politique et sociale contemporaine. »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99672"/>
            <a:ext cx="6423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Source</a:t>
            </a:r>
            <a:r>
              <a:rPr lang="fr-CH" sz="1000" dirty="0" smtClean="0"/>
              <a:t> : </a:t>
            </a:r>
            <a:r>
              <a:rPr lang="fr-FR" sz="1000" dirty="0" smtClean="0"/>
              <a:t>Site internet des éditions d’en bas</a:t>
            </a:r>
            <a:r>
              <a:rPr lang="fr-FR" sz="1000" dirty="0"/>
              <a:t>, </a:t>
            </a:r>
            <a:r>
              <a:rPr lang="fr-FR" sz="1000" dirty="0">
                <a:hlinkClick r:id="rId3"/>
              </a:rPr>
              <a:t>http://enbas.net</a:t>
            </a:r>
            <a:r>
              <a:rPr lang="fr-FR" sz="1000" dirty="0" smtClean="0">
                <a:hlinkClick r:id="rId3"/>
              </a:rPr>
              <a:t>/</a:t>
            </a:r>
            <a:r>
              <a:rPr lang="fr-FR" sz="1000" dirty="0" smtClean="0"/>
              <a:t> , </a:t>
            </a:r>
            <a:r>
              <a:rPr lang="fr-FR" sz="1000" dirty="0"/>
              <a:t>page consultée le 10.01.2021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val="361607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xmlns="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979F2-C010-4092-B3B7-7571DB82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Marcel </a:t>
            </a:r>
            <a:r>
              <a:rPr lang="en-US" sz="3200" dirty="0" err="1">
                <a:solidFill>
                  <a:srgbClr val="FFFFFF"/>
                </a:solidFill>
              </a:rPr>
              <a:t>Hänggi</a:t>
            </a:r>
            <a:r>
              <a:rPr lang="en-US" sz="3200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A9A95D33-5931-4F59-9F28-9D717107C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749" y="2024743"/>
            <a:ext cx="4021435" cy="4016619"/>
          </a:xfrm>
        </p:spPr>
        <p:txBody>
          <a:bodyPr>
            <a:normAutofit/>
          </a:bodyPr>
          <a:lstStyle/>
          <a:p>
            <a:r>
              <a:rPr lang="fr-CH" dirty="0" smtClean="0">
                <a:solidFill>
                  <a:srgbClr val="FFFFFF"/>
                </a:solidFill>
              </a:rPr>
              <a:t>Né en 1969</a:t>
            </a:r>
          </a:p>
          <a:p>
            <a:r>
              <a:rPr lang="fr-CH" dirty="0">
                <a:solidFill>
                  <a:srgbClr val="FFFFFF"/>
                </a:solidFill>
              </a:rPr>
              <a:t>J</a:t>
            </a:r>
            <a:r>
              <a:rPr lang="fr-CH" dirty="0" smtClean="0">
                <a:solidFill>
                  <a:srgbClr val="FFFFFF"/>
                </a:solidFill>
              </a:rPr>
              <a:t>ournaliste depuis 1996</a:t>
            </a:r>
            <a:endParaRPr lang="fr-CH" dirty="0">
              <a:solidFill>
                <a:srgbClr val="FFFFFF"/>
              </a:solidFill>
            </a:endParaRPr>
          </a:p>
          <a:p>
            <a:r>
              <a:rPr lang="fr-CH" dirty="0">
                <a:solidFill>
                  <a:srgbClr val="FFFFFF"/>
                </a:solidFill>
              </a:rPr>
              <a:t>I</a:t>
            </a:r>
            <a:r>
              <a:rPr lang="fr-CH" dirty="0" smtClean="0">
                <a:solidFill>
                  <a:srgbClr val="FFFFFF"/>
                </a:solidFill>
              </a:rPr>
              <a:t>ndépendant depuis 2007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École de journalisme de Lucerne</a:t>
            </a:r>
            <a:endParaRPr lang="fr-CH" dirty="0" smtClean="0">
              <a:solidFill>
                <a:srgbClr val="FFFFFF"/>
              </a:solidFill>
            </a:endParaRPr>
          </a:p>
          <a:p>
            <a:r>
              <a:rPr lang="fr-CH" dirty="0" smtClean="0">
                <a:solidFill>
                  <a:srgbClr val="FFFFFF"/>
                </a:solidFill>
              </a:rPr>
              <a:t>Critique de l’effet rebond et des solutions technologiques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A l’origine de l’initiative sur la glaciers</a:t>
            </a:r>
            <a:endParaRPr lang="fr-CH" dirty="0">
              <a:solidFill>
                <a:srgbClr val="FFFFFF"/>
              </a:solidFill>
            </a:endParaRPr>
          </a:p>
          <a:p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A0E177F-290F-014B-81B7-AC1DCCD97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787" y="1284605"/>
            <a:ext cx="4181951" cy="42887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3" y="6421769"/>
            <a:ext cx="6423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Source</a:t>
            </a:r>
            <a:r>
              <a:rPr lang="fr-CH" sz="1000" dirty="0" smtClean="0"/>
              <a:t> : site internet de Marcel </a:t>
            </a:r>
            <a:r>
              <a:rPr lang="fr-CH" sz="1000" dirty="0" err="1" smtClean="0"/>
              <a:t>Hänggi</a:t>
            </a:r>
            <a:r>
              <a:rPr lang="fr-CH" sz="1000" dirty="0"/>
              <a:t>, http://www.mhaenggi.ch/uumlber-mich.html </a:t>
            </a:r>
            <a:r>
              <a:rPr lang="fr-CH" sz="1000" dirty="0"/>
              <a:t>(</a:t>
            </a:r>
            <a:r>
              <a:rPr lang="fr-CH" sz="1000" dirty="0" err="1"/>
              <a:t>Foto</a:t>
            </a:r>
            <a:r>
              <a:rPr lang="fr-CH" sz="1000" dirty="0"/>
              <a:t>: </a:t>
            </a:r>
            <a:r>
              <a:rPr lang="fr-CH" sz="1000" dirty="0">
                <a:hlinkClick r:id="rId3"/>
              </a:rPr>
              <a:t>Daniel </a:t>
            </a:r>
            <a:r>
              <a:rPr lang="fr-CH" sz="1000" dirty="0" err="1">
                <a:hlinkClick r:id="rId3"/>
              </a:rPr>
              <a:t>Rihs</a:t>
            </a:r>
            <a:r>
              <a:rPr lang="fr-CH" sz="1000" dirty="0" smtClean="0"/>
              <a:t>), consulté le 10 janvier 2021</a:t>
            </a:r>
            <a:endParaRPr lang="fr-CH" sz="1000" dirty="0"/>
          </a:p>
        </p:txBody>
      </p:sp>
    </p:spTree>
    <p:extLst>
      <p:ext uri="{BB962C8B-B14F-4D97-AF65-F5344CB8AC3E}">
        <p14:creationId xmlns:p14="http://schemas.microsoft.com/office/powerpoint/2010/main" val="1460392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xmlns="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979F2-C010-4092-B3B7-7571DB82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</a:rPr>
              <a:t>Résumé</a:t>
            </a:r>
            <a:r>
              <a:rPr lang="en-US" sz="3200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A9A95D33-5931-4F59-9F28-9D717107C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2779" y="1997839"/>
            <a:ext cx="4329221" cy="4016619"/>
          </a:xfrm>
        </p:spPr>
        <p:txBody>
          <a:bodyPr>
            <a:normAutofit/>
          </a:bodyPr>
          <a:lstStyle/>
          <a:p>
            <a:r>
              <a:rPr lang="fr-CH" dirty="0" smtClean="0">
                <a:solidFill>
                  <a:srgbClr val="FFFFFF"/>
                </a:solidFill>
              </a:rPr>
              <a:t>« Ce serait tellement simple…»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« Simple, radical»</a:t>
            </a:r>
            <a:endParaRPr lang="fr-CH" dirty="0">
              <a:solidFill>
                <a:srgbClr val="FFFFFF"/>
              </a:solidFill>
            </a:endParaRPr>
          </a:p>
          <a:p>
            <a:r>
              <a:rPr lang="fr-CH" dirty="0" smtClean="0">
                <a:solidFill>
                  <a:srgbClr val="FFFFFF"/>
                </a:solidFill>
              </a:rPr>
              <a:t>« Apologie du journaliste »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« </a:t>
            </a:r>
            <a:r>
              <a:rPr lang="fr-CH" dirty="0" err="1" smtClean="0">
                <a:solidFill>
                  <a:srgbClr val="FFFFFF"/>
                </a:solidFill>
              </a:rPr>
              <a:t>Bondo</a:t>
            </a:r>
            <a:r>
              <a:rPr lang="fr-CH" dirty="0" smtClean="0">
                <a:solidFill>
                  <a:srgbClr val="FFFFFF"/>
                </a:solidFill>
              </a:rPr>
              <a:t>. Bangladesh. Barbuda »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« Fin de partie » / « Nous sommes en plein dedans »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« Fouetter avec philanthropie »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« Le dinosaure parait vieux »</a:t>
            </a:r>
          </a:p>
          <a:p>
            <a:endParaRPr lang="fr-CH" dirty="0">
              <a:solidFill>
                <a:srgbClr val="FFFFFF"/>
              </a:solidFill>
            </a:endParaRPr>
          </a:p>
          <a:p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97839"/>
            <a:ext cx="75504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Il n’y a pas que le CO2… (CH4, déforestation)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fr-CH" sz="2000" b="1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Dépendance aux énergies fossiles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fr-CH" sz="2000" b="1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Qui paie l’addition? Effet à long terme, mesures d’adaptation, migrations, etc.</a:t>
            </a:r>
            <a:endParaRPr lang="fr-CH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542" y="1226897"/>
            <a:ext cx="75504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Accord de Paris : les émissions de GES doivent prendre fin…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fr-CH" sz="2000" b="1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Seconde moitié du XXIe siècle? Trop tard selon </a:t>
            </a:r>
            <a:r>
              <a:rPr lang="fr-CH" sz="2000" b="1" dirty="0" err="1" smtClean="0"/>
              <a:t>Hänngi</a:t>
            </a:r>
            <a:endParaRPr lang="fr-CH" sz="2000" b="1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fr-CH" sz="2000" b="1" dirty="0" smtClean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 Problème : +2 degrés = 99% des coraux qui disparaissent…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Problème supplémentaire : les Etats ne semblent pas avoir compris…</a:t>
            </a:r>
            <a:endParaRPr lang="fr-CH" sz="2000" b="1" dirty="0"/>
          </a:p>
        </p:txBody>
      </p:sp>
      <p:pic>
        <p:nvPicPr>
          <p:cNvPr id="1026" name="Picture 2" descr="Réchauffement climatique: l'instabilité du pergélisol augmente la fréquence  des écrou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24" y="1354961"/>
            <a:ext cx="56007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6067826"/>
            <a:ext cx="7550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Source</a:t>
            </a:r>
            <a:r>
              <a:rPr lang="fr-CH" sz="1000" dirty="0" smtClean="0"/>
              <a:t> : Office fédérale de l’</a:t>
            </a:r>
            <a:r>
              <a:rPr lang="fr-CH" sz="1000" dirty="0" err="1" smtClean="0"/>
              <a:t>envionnement</a:t>
            </a:r>
            <a:r>
              <a:rPr lang="fr-CH" sz="1000" dirty="0"/>
              <a:t>, https://www.bafu.admin.ch/bafu/fr/home/themes/dangers-naturels/dossiers/rechauffement-climatique-et-ecroulements/_jcr_content/par/image_1828228308/image.imagespooler.png/1504176149502/Bondo_web.png), </a:t>
            </a:r>
            <a:r>
              <a:rPr lang="fr-CH" sz="1000" dirty="0" smtClean="0"/>
              <a:t>consulté le 10 janvier 2021</a:t>
            </a:r>
            <a:endParaRPr lang="fr-CH" sz="1000" dirty="0"/>
          </a:p>
        </p:txBody>
      </p:sp>
      <p:pic>
        <p:nvPicPr>
          <p:cNvPr id="1028" name="Picture 4" descr="Assignment: Climate Impact Case Studies: Bangladesh and the Sahel – Climate  Change: Vulnerability, Mitigation, and Adap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06" y="632253"/>
            <a:ext cx="4302535" cy="495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573" y="6221714"/>
            <a:ext cx="7550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b="1" dirty="0" smtClean="0"/>
              <a:t>Source</a:t>
            </a:r>
            <a:r>
              <a:rPr lang="fr-CH" sz="1000" dirty="0" smtClean="0"/>
              <a:t> : Université du </a:t>
            </a:r>
            <a:r>
              <a:rPr lang="fr-CH" sz="1000" dirty="0"/>
              <a:t>Wisconsin, https://wisc.pb.unizin.org/geography339/chapter/assignment-climate-impacts-case-studies-bangladesh-the-sahel/), </a:t>
            </a:r>
            <a:r>
              <a:rPr lang="fr-CH" sz="1000" dirty="0" smtClean="0"/>
              <a:t>consulté le 10 janvier 2021</a:t>
            </a:r>
            <a:endParaRPr lang="fr-CH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3" y="2368897"/>
            <a:ext cx="75504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Fluctuation à 5 degrés?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smtClean="0"/>
              <a:t>USA, </a:t>
            </a:r>
            <a:r>
              <a:rPr lang="fr-CH" sz="2000" b="1" dirty="0" err="1" smtClean="0"/>
              <a:t>Trump</a:t>
            </a:r>
            <a:r>
              <a:rPr lang="fr-CH" sz="2000" b="1" dirty="0" smtClean="0"/>
              <a:t>…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fr-CH" sz="2000" b="1" dirty="0" err="1" smtClean="0"/>
              <a:t>Climatosceptiques</a:t>
            </a:r>
            <a:endParaRPr lang="fr-CH" sz="20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-542" y="3181753"/>
            <a:ext cx="7550422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2000" b="1" dirty="0" smtClean="0"/>
              <a:t>La notion d’</a:t>
            </a:r>
            <a:r>
              <a:rPr lang="fr-CH" sz="2000" b="1" dirty="0" err="1" smtClean="0"/>
              <a:t>anthropocène</a:t>
            </a:r>
            <a:endParaRPr lang="fr-CH" sz="2000" b="1" dirty="0"/>
          </a:p>
        </p:txBody>
      </p:sp>
    </p:spTree>
    <p:extLst>
      <p:ext uri="{BB962C8B-B14F-4D97-AF65-F5344CB8AC3E}">
        <p14:creationId xmlns:p14="http://schemas.microsoft.com/office/powerpoint/2010/main" val="352966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build="allAtOnce"/>
      <p:bldP spid="9" grpId="0" build="allAtOnce"/>
      <p:bldP spid="14" grpId="0"/>
      <p:bldP spid="14" grpId="1"/>
      <p:bldP spid="15" grpId="0"/>
      <p:bldP spid="15" grpId="1"/>
      <p:bldP spid="16" grpId="0" build="allAtOnce"/>
      <p:bldP spid="1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416E3E5-5186-46A4-AFBD-337387D316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3" y="0"/>
            <a:ext cx="1218742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xmlns="" id="{7B8FAACC-353E-4F84-BA62-A5514185D9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 flipH="1">
            <a:off x="7554995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212121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979F2-C010-4092-B3B7-7571DB820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749" y="457201"/>
            <a:ext cx="3575737" cy="133268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200" dirty="0" err="1" smtClean="0">
                <a:solidFill>
                  <a:srgbClr val="FFFFFF"/>
                </a:solidFill>
              </a:rPr>
              <a:t>Mise</a:t>
            </a:r>
            <a:r>
              <a:rPr lang="en-US" sz="3200" dirty="0" smtClean="0">
                <a:solidFill>
                  <a:srgbClr val="FFFFFF"/>
                </a:solidFill>
              </a:rPr>
              <a:t> en perspective et critiques</a:t>
            </a:r>
            <a:r>
              <a:rPr lang="en-US" sz="3200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A9A95D33-5931-4F59-9F28-9D717107C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749" y="2024743"/>
            <a:ext cx="4021435" cy="4016619"/>
          </a:xfrm>
        </p:spPr>
        <p:txBody>
          <a:bodyPr>
            <a:normAutofit/>
          </a:bodyPr>
          <a:lstStyle/>
          <a:p>
            <a:r>
              <a:rPr lang="fr-CH" dirty="0" smtClean="0">
                <a:solidFill>
                  <a:srgbClr val="FFFFFF"/>
                </a:solidFill>
              </a:rPr>
              <a:t>Le climat? Une variable parmi d’autres…</a:t>
            </a:r>
          </a:p>
          <a:p>
            <a:r>
              <a:rPr lang="fr-CH" dirty="0" smtClean="0">
                <a:solidFill>
                  <a:srgbClr val="FFFFFF"/>
                </a:solidFill>
              </a:rPr>
              <a:t>De la difficulté de la prise de conscience</a:t>
            </a:r>
            <a:endParaRPr lang="fr-CH" dirty="0">
              <a:solidFill>
                <a:srgbClr val="FFFFFF"/>
              </a:solidFill>
            </a:endParaRPr>
          </a:p>
          <a:p>
            <a:r>
              <a:rPr lang="fr-CH" dirty="0" smtClean="0">
                <a:solidFill>
                  <a:srgbClr val="FFFFFF"/>
                </a:solidFill>
              </a:rPr>
              <a:t>De la question du consensus scientifique et du statut de la science / le doute raisonnable</a:t>
            </a:r>
            <a:endParaRPr lang="fr-CH" dirty="0">
              <a:solidFill>
                <a:srgbClr val="FFFFFF"/>
              </a:solidFill>
            </a:endParaRPr>
          </a:p>
          <a:p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https://blogs.letemps.ch/rene-longet/wp-content/uploads/sites/103/2018/10/empreinte-%C3%A9cologiq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02" y="475906"/>
            <a:ext cx="3680909" cy="590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187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</TotalTime>
  <Words>354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Concis</vt:lpstr>
      <vt:lpstr>«</vt:lpstr>
      <vt:lpstr>Maison d’édition</vt:lpstr>
      <vt:lpstr>Marcel Hänggi </vt:lpstr>
      <vt:lpstr>Résumé </vt:lpstr>
      <vt:lpstr>Mise en perspective et critiques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Géographie: Moyen-Orient</dc:title>
  <dc:creator>Aramis Rodriguez</dc:creator>
  <cp:lastModifiedBy>marcb</cp:lastModifiedBy>
  <cp:revision>45</cp:revision>
  <dcterms:created xsi:type="dcterms:W3CDTF">2020-04-09T15:04:23Z</dcterms:created>
  <dcterms:modified xsi:type="dcterms:W3CDTF">2021-01-18T09:34:36Z</dcterms:modified>
</cp:coreProperties>
</file>